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notesMasterIdLst>
    <p:notesMasterId r:id="rId6"/>
  </p:notesMasterIdLst>
  <p:sldIdLst>
    <p:sldId id="280" r:id="rId3"/>
    <p:sldId id="282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en, Erin" initials="AE" lastIdx="1" clrIdx="0">
    <p:extLst>
      <p:ext uri="{19B8F6BF-5375-455C-9EA6-DF929625EA0E}">
        <p15:presenceInfo xmlns:p15="http://schemas.microsoft.com/office/powerpoint/2012/main" userId="S::erin.allen@seattlechildrens.org::f6956d7b-80f3-443e-bc7d-37163ceb01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0CDD9"/>
    <a:srgbClr val="4B2E83"/>
    <a:srgbClr val="E8D3A2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76561" autoAdjust="0"/>
  </p:normalViewPr>
  <p:slideViewPr>
    <p:cSldViewPr snapToGrid="0" snapToObjects="1" showGuides="1">
      <p:cViewPr varScale="1">
        <p:scale>
          <a:sx n="65" d="100"/>
          <a:sy n="65" d="100"/>
        </p:scale>
        <p:origin x="1278" y="66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01B42-E9F7-4F82-B645-66B0BB5A6AA6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32C9A-544A-4D90-8863-8C459DC31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7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32C9A-544A-4D90-8863-8C459DC315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32C9A-544A-4D90-8863-8C459DC315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8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365069"/>
            <a:ext cx="8184662" cy="998440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064505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4663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shington.edu/admin/rules/policies/PO/EO31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ashington.edu/admin/rules/policies/FCG/FCCH25.html#2571" TargetMode="External"/><Relationship Id="rId4" Type="http://schemas.openxmlformats.org/officeDocument/2006/relationships/hyperlink" Target="https://www.uwmedicine.org/about/policy-on-professional-conduct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hild.seattlechildrens.org/people_and_places/programs_and_services/corporate_compliance_program/report_a_compliance_issue/ethicspoint.aspx" TargetMode="External"/><Relationship Id="rId3" Type="http://schemas.openxmlformats.org/officeDocument/2006/relationships/hyperlink" Target="https://depts.washington.edu/uwmedptn/strategies-programs/healthcare-equity/hcetoolkit/uw-medicine-bias-reporting-tool/" TargetMode="External"/><Relationship Id="rId7" Type="http://schemas.openxmlformats.org/officeDocument/2006/relationships/hyperlink" Target="https://www.washington.edu/titleix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washington.edu/ombud/" TargetMode="External"/><Relationship Id="rId5" Type="http://schemas.openxmlformats.org/officeDocument/2006/relationships/hyperlink" Target="https://www.washington.edu/compliance/UCIRO/" TargetMode="External"/><Relationship Id="rId4" Type="http://schemas.openxmlformats.org/officeDocument/2006/relationships/hyperlink" Target="https://www.washington.edu/bias/" TargetMode="External"/><Relationship Id="rId9" Type="http://schemas.openxmlformats.org/officeDocument/2006/relationships/hyperlink" Target="http://efeedback/RL6_PROD/Homecenter/Client/Home.aspx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hbliss@uw.edu" TargetMode="External"/><Relationship Id="rId3" Type="http://schemas.openxmlformats.org/officeDocument/2006/relationships/hyperlink" Target="mailto:eeallen@uw.edu" TargetMode="External"/><Relationship Id="rId7" Type="http://schemas.openxmlformats.org/officeDocument/2006/relationships/image" Target="../media/image8.png"/><Relationship Id="rId2" Type="http://schemas.openxmlformats.org/officeDocument/2006/relationships/hyperlink" Target="mailto:leslie.walker-harding@seattlechildrens.or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0.jp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hyperlink" Target="mailto:jason.deen@seattlechildrens.org" TargetMode="External"/><Relationship Id="rId9" Type="http://schemas.openxmlformats.org/officeDocument/2006/relationships/hyperlink" Target="mailto:sabreen.akhter@seattlechildren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40A052-8F3F-476D-BA8A-5B5CC9747F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4" y="1736725"/>
            <a:ext cx="8196211" cy="4980164"/>
          </a:xfrm>
        </p:spPr>
        <p:txBody>
          <a:bodyPr/>
          <a:lstStyle/>
          <a:p>
            <a:r>
              <a:rPr lang="en-US" dirty="0">
                <a:hlinkClick r:id="rId3"/>
              </a:rPr>
              <a:t>UW Presidential Executive Order 31</a:t>
            </a:r>
            <a:endParaRPr lang="en-US" dirty="0"/>
          </a:p>
          <a:p>
            <a:pPr lvl="1"/>
            <a:r>
              <a:rPr lang="en-US" sz="1800" dirty="0"/>
              <a:t>Prohibits discrimination and harassment </a:t>
            </a:r>
          </a:p>
          <a:p>
            <a:pPr lvl="1"/>
            <a:r>
              <a:rPr lang="en-US" sz="1800" dirty="0"/>
              <a:t>Prohibits </a:t>
            </a:r>
            <a:r>
              <a:rPr lang="en-US" sz="1800" dirty="0">
                <a:solidFill>
                  <a:schemeClr val="tx1"/>
                </a:solidFill>
              </a:rPr>
              <a:t>retaliation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>
                <a:hlinkClick r:id="rId4"/>
              </a:rPr>
              <a:t>UW Medicine Policy on Professional Conduct</a:t>
            </a:r>
            <a:endParaRPr lang="en-US" dirty="0"/>
          </a:p>
          <a:p>
            <a:pPr lvl="1"/>
            <a:r>
              <a:rPr lang="en-US" sz="1800" dirty="0"/>
              <a:t>Defines values and principles of professionalism and ethics in patient care, research and education</a:t>
            </a:r>
          </a:p>
          <a:p>
            <a:pPr lvl="1"/>
            <a:r>
              <a:rPr lang="en-US" sz="1800" dirty="0"/>
              <a:t>Defines prohibited disrespectful, retaliatory or disruptive behavior</a:t>
            </a:r>
          </a:p>
          <a:p>
            <a:pPr lvl="1"/>
            <a:r>
              <a:rPr lang="en-US" sz="1800" dirty="0"/>
              <a:t>Individuals who engage in such behavior may be subject to disciplinary action up to and including termination</a:t>
            </a:r>
          </a:p>
          <a:p>
            <a:r>
              <a:rPr lang="en-US" dirty="0"/>
              <a:t>Mechanisms for Addressing </a:t>
            </a:r>
          </a:p>
          <a:p>
            <a:pPr lvl="1"/>
            <a:r>
              <a:rPr lang="en-US" sz="1800" dirty="0"/>
              <a:t>Various Union Agreements and Policies</a:t>
            </a:r>
          </a:p>
          <a:p>
            <a:pPr lvl="1"/>
            <a:r>
              <a:rPr lang="en-US" sz="1800" dirty="0">
                <a:hlinkClick r:id="rId5"/>
              </a:rPr>
              <a:t>UW Faculty Code 25-71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45F56E-FE05-4982-965A-C4CB5D4EC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UNIVERSITY POLICIES</a:t>
            </a:r>
          </a:p>
        </p:txBody>
      </p:sp>
    </p:spTree>
    <p:extLst>
      <p:ext uri="{BB962C8B-B14F-4D97-AF65-F5344CB8AC3E}">
        <p14:creationId xmlns:p14="http://schemas.microsoft.com/office/powerpoint/2010/main" val="300046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C4E4FC-7BD4-41EE-B2A5-8F596750A7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Division Chief or Immediate Leader/Supervisor</a:t>
            </a:r>
          </a:p>
          <a:p>
            <a:r>
              <a:rPr lang="en-US" dirty="0">
                <a:hlinkClick r:id="rId3"/>
              </a:rPr>
              <a:t>UW Medicine bias reporting tool</a:t>
            </a:r>
            <a:endParaRPr lang="en-US" dirty="0"/>
          </a:p>
          <a:p>
            <a:r>
              <a:rPr lang="en-US" dirty="0">
                <a:hlinkClick r:id="rId4"/>
              </a:rPr>
              <a:t>Other University resources</a:t>
            </a:r>
          </a:p>
          <a:p>
            <a:pPr lvl="1"/>
            <a:r>
              <a:rPr lang="en-US" sz="1800" dirty="0">
                <a:hlinkClick r:id="rId4"/>
              </a:rPr>
              <a:t>University bias reporting tool</a:t>
            </a:r>
            <a:endParaRPr lang="en-US" sz="1800" dirty="0"/>
          </a:p>
          <a:p>
            <a:pPr lvl="1"/>
            <a:r>
              <a:rPr lang="en-US" sz="1800" dirty="0">
                <a:hlinkClick r:id="rId5"/>
              </a:rPr>
              <a:t>UCIRO</a:t>
            </a:r>
            <a:endParaRPr lang="en-US" sz="1800" dirty="0"/>
          </a:p>
          <a:p>
            <a:pPr lvl="1"/>
            <a:r>
              <a:rPr lang="en-US" sz="1800" dirty="0">
                <a:hlinkClick r:id="rId6"/>
              </a:rPr>
              <a:t>Office of the Ombud</a:t>
            </a:r>
            <a:endParaRPr lang="en-US" sz="1800" dirty="0"/>
          </a:p>
          <a:p>
            <a:pPr lvl="1"/>
            <a:r>
              <a:rPr lang="en-US" sz="1800" dirty="0">
                <a:hlinkClick r:id="rId7"/>
              </a:rPr>
              <a:t>Title IX Coordinator</a:t>
            </a:r>
            <a:endParaRPr lang="en-US" sz="1800" dirty="0"/>
          </a:p>
          <a:p>
            <a:r>
              <a:rPr lang="en-US" dirty="0"/>
              <a:t>Seattle Children’s </a:t>
            </a:r>
            <a:r>
              <a:rPr lang="en-US" dirty="0" err="1">
                <a:hlinkClick r:id="rId8"/>
              </a:rPr>
              <a:t>EthicsPoint</a:t>
            </a:r>
            <a:endParaRPr lang="en-US" dirty="0"/>
          </a:p>
          <a:p>
            <a:pPr lvl="1"/>
            <a:r>
              <a:rPr lang="en-US" sz="1800" dirty="0"/>
              <a:t>1-877-483-3049</a:t>
            </a:r>
          </a:p>
          <a:p>
            <a:r>
              <a:rPr lang="en-US" dirty="0"/>
              <a:t>Seattle Children’s </a:t>
            </a:r>
            <a:r>
              <a:rPr lang="en-US" dirty="0" err="1">
                <a:hlinkClick r:id="rId9"/>
              </a:rPr>
              <a:t>eFeedback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B4C0CF-AF90-483A-A63D-08DB44CA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REPORTING RESOURCES</a:t>
            </a:r>
          </a:p>
        </p:txBody>
      </p:sp>
    </p:spTree>
    <p:extLst>
      <p:ext uri="{BB962C8B-B14F-4D97-AF65-F5344CB8AC3E}">
        <p14:creationId xmlns:p14="http://schemas.microsoft.com/office/powerpoint/2010/main" val="97777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8488B5-4909-464C-8F35-4929ADC85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CONTACTS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F02D91D-EEA2-4E71-B15E-D9869A36C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795054"/>
              </p:ext>
            </p:extLst>
          </p:nvPr>
        </p:nvGraphicFramePr>
        <p:xfrm>
          <a:off x="491131" y="1691076"/>
          <a:ext cx="8339058" cy="2134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218">
                  <a:extLst>
                    <a:ext uri="{9D8B030D-6E8A-4147-A177-3AD203B41FA5}">
                      <a16:colId xmlns:a16="http://schemas.microsoft.com/office/drawing/2014/main" val="260036531"/>
                    </a:ext>
                  </a:extLst>
                </a:gridCol>
                <a:gridCol w="2727920">
                  <a:extLst>
                    <a:ext uri="{9D8B030D-6E8A-4147-A177-3AD203B41FA5}">
                      <a16:colId xmlns:a16="http://schemas.microsoft.com/office/drawing/2014/main" val="3746245325"/>
                    </a:ext>
                  </a:extLst>
                </a:gridCol>
                <a:gridCol w="2727920">
                  <a:extLst>
                    <a:ext uri="{9D8B030D-6E8A-4147-A177-3AD203B41FA5}">
                      <a16:colId xmlns:a16="http://schemas.microsoft.com/office/drawing/2014/main" val="832363968"/>
                    </a:ext>
                  </a:extLst>
                </a:gridCol>
              </a:tblGrid>
              <a:tr h="2134729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Leslie Walker-Harding MD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Department Chair</a:t>
                      </a:r>
                      <a:b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"/>
                        </a:rPr>
                        <a:t>leslie.walker-harding@seattlechildrens.org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Erin Allen MHA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Vice Chair, Administration and Finance</a:t>
                      </a:r>
                      <a:b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3"/>
                        </a:rPr>
                        <a:t>eeallen@uw.edu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Jason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Deen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MD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Vice Chair for Equity, Diversity and Inclusion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4"/>
                        </a:rPr>
                        <a:t>jason.deen@seattlechildrens.org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37914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40D09BB-7554-4544-ADA9-0CE0057E924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6598"/>
          <a:stretch/>
        </p:blipFill>
        <p:spPr>
          <a:xfrm>
            <a:off x="1266119" y="1733409"/>
            <a:ext cx="1238250" cy="1156547"/>
          </a:xfrm>
          <a:prstGeom prst="ellipse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17BB0D-842E-4F00-B8CF-FD279662230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6598"/>
          <a:stretch/>
        </p:blipFill>
        <p:spPr>
          <a:xfrm>
            <a:off x="4110643" y="1733409"/>
            <a:ext cx="1238250" cy="1156547"/>
          </a:xfrm>
          <a:prstGeom prst="ellipse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A9B48D-D37F-4FC1-905A-2ED267D991F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6598"/>
          <a:stretch/>
        </p:blipFill>
        <p:spPr>
          <a:xfrm>
            <a:off x="6763254" y="1733409"/>
            <a:ext cx="1238250" cy="1156547"/>
          </a:xfrm>
          <a:prstGeom prst="ellipse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1795A65-10A0-4908-8F61-97C262681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529139"/>
              </p:ext>
            </p:extLst>
          </p:nvPr>
        </p:nvGraphicFramePr>
        <p:xfrm>
          <a:off x="491132" y="3879075"/>
          <a:ext cx="8183760" cy="2134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155">
                  <a:extLst>
                    <a:ext uri="{9D8B030D-6E8A-4147-A177-3AD203B41FA5}">
                      <a16:colId xmlns:a16="http://schemas.microsoft.com/office/drawing/2014/main" val="2177428531"/>
                    </a:ext>
                  </a:extLst>
                </a:gridCol>
                <a:gridCol w="4091605">
                  <a:extLst>
                    <a:ext uri="{9D8B030D-6E8A-4147-A177-3AD203B41FA5}">
                      <a16:colId xmlns:a16="http://schemas.microsoft.com/office/drawing/2014/main" val="3278576074"/>
                    </a:ext>
                  </a:extLst>
                </a:gridCol>
              </a:tblGrid>
              <a:tr h="2134729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lvl="1"/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lvl="2" algn="ctr"/>
                      <a:endParaRPr lang="de-DE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lvl="2" algn="ctr"/>
                      <a:endParaRPr lang="de-DE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lvl="2" algn="l"/>
                      <a:endParaRPr lang="de-DE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lvl="4" algn="l"/>
                      <a:r>
                        <a:rPr lang="de-DE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     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Heather Bliss</a:t>
                      </a:r>
                      <a:endParaRPr lang="de-DE" sz="11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lvl="4" algn="l"/>
                      <a:r>
                        <a:rPr lang="de-DE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HR/Payroll Administrator</a:t>
                      </a:r>
                    </a:p>
                    <a:p>
                      <a:pPr lvl="4" algn="l"/>
                      <a:r>
                        <a:rPr lang="de-DE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         </a:t>
                      </a:r>
                      <a:r>
                        <a:rPr lang="de-DE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8"/>
                        </a:rPr>
                        <a:t>hbliss@uw.edu</a:t>
                      </a:r>
                      <a:r>
                        <a:rPr lang="de-DE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en-US" sz="105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lvl="1" algn="l"/>
                      <a:r>
                        <a:rPr lang="pt-BR" sz="14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Sabreen Akhter DO, DTM</a:t>
                      </a:r>
                    </a:p>
                    <a:p>
                      <a:pPr lvl="1" algn="l"/>
                      <a:r>
                        <a:rPr lang="pt-BR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        Clinical Associate Professor</a:t>
                      </a:r>
                    </a:p>
                    <a:p>
                      <a:pPr algn="l"/>
                      <a:r>
                        <a:rPr lang="pt-BR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        </a:t>
                      </a:r>
                      <a:r>
                        <a:rPr lang="pt-BR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9"/>
                        </a:rPr>
                        <a:t>sabreen.akhter@seattlechildrens.org</a:t>
                      </a:r>
                      <a:r>
                        <a:rPr lang="pt-BR" sz="105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003937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3996B8C7-DEA5-4C24-8CF9-35B336FB380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6154"/>
          <a:stretch/>
        </p:blipFill>
        <p:spPr>
          <a:xfrm>
            <a:off x="5445982" y="3924583"/>
            <a:ext cx="1238250" cy="1162050"/>
          </a:xfrm>
          <a:prstGeom prst="ellipse">
            <a:avLst/>
          </a:prstGeom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285D298-C7A5-434C-A56B-4FADCA069157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1755" t="5328" r="22977" b="3210"/>
          <a:stretch/>
        </p:blipFill>
        <p:spPr>
          <a:xfrm rot="5400000">
            <a:off x="2630898" y="3964752"/>
            <a:ext cx="1162050" cy="1081714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745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188</Words>
  <Application>Microsoft Office PowerPoint</Application>
  <PresentationFormat>On-screen Show (4:3)</PresentationFormat>
  <Paragraphs>78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Encode Sans Normal Black</vt:lpstr>
      <vt:lpstr>Lucida Grande</vt:lpstr>
      <vt:lpstr>Open Sans</vt:lpstr>
      <vt:lpstr>Open Sans Light</vt:lpstr>
      <vt:lpstr>Uni Sans Regular</vt:lpstr>
      <vt:lpstr>Wingdings</vt:lpstr>
      <vt:lpstr>Custom Design</vt:lpstr>
      <vt:lpstr>1_Custom Design</vt:lpstr>
      <vt:lpstr>UNIVERSITY POLICIES</vt:lpstr>
      <vt:lpstr>BIAS REPORTING RESOURCES</vt:lpstr>
      <vt:lpstr>DEPARTMENT 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Bliss, Heather</cp:lastModifiedBy>
  <cp:revision>91</cp:revision>
  <cp:lastPrinted>2016-02-10T20:19:12Z</cp:lastPrinted>
  <dcterms:created xsi:type="dcterms:W3CDTF">2014-10-14T00:51:43Z</dcterms:created>
  <dcterms:modified xsi:type="dcterms:W3CDTF">2021-08-11T16:41:32Z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46da4d3-ba20-4986-879c-49e262eff745_Enabled">
    <vt:lpwstr>true</vt:lpwstr>
  </property>
  <property fmtid="{D5CDD505-2E9C-101B-9397-08002B2CF9AE}" pid="3" name="MSIP_Label_046da4d3-ba20-4986-879c-49e262eff745_SetDate">
    <vt:lpwstr>2021-08-06T02:52:33Z</vt:lpwstr>
  </property>
  <property fmtid="{D5CDD505-2E9C-101B-9397-08002B2CF9AE}" pid="4" name="MSIP_Label_046da4d3-ba20-4986-879c-49e262eff745_Method">
    <vt:lpwstr>Standard</vt:lpwstr>
  </property>
  <property fmtid="{D5CDD505-2E9C-101B-9397-08002B2CF9AE}" pid="5" name="MSIP_Label_046da4d3-ba20-4986-879c-49e262eff745_Name">
    <vt:lpwstr>Internal</vt:lpwstr>
  </property>
  <property fmtid="{D5CDD505-2E9C-101B-9397-08002B2CF9AE}" pid="6" name="MSIP_Label_046da4d3-ba20-4986-879c-49e262eff745_SiteId">
    <vt:lpwstr>9f693e63-5e9e-4ced-98a4-8ab28f9d0c2d</vt:lpwstr>
  </property>
  <property fmtid="{D5CDD505-2E9C-101B-9397-08002B2CF9AE}" pid="7" name="MSIP_Label_046da4d3-ba20-4986-879c-49e262eff745_ActionId">
    <vt:lpwstr>e354a109-74d5-445b-8ed5-4367fcfb091f</vt:lpwstr>
  </property>
  <property fmtid="{D5CDD505-2E9C-101B-9397-08002B2CF9AE}" pid="8" name="MSIP_Label_046da4d3-ba20-4986-879c-49e262eff745_ContentBits">
    <vt:lpwstr>0</vt:lpwstr>
  </property>
</Properties>
</file>